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4"/>
  </p:sldMasterIdLst>
  <p:notesMasterIdLst>
    <p:notesMasterId r:id="rId41"/>
  </p:notesMasterIdLst>
  <p:sldIdLst>
    <p:sldId id="256" r:id="rId5"/>
    <p:sldId id="260" r:id="rId6"/>
    <p:sldId id="272" r:id="rId7"/>
    <p:sldId id="279" r:id="rId8"/>
    <p:sldId id="303" r:id="rId9"/>
    <p:sldId id="312" r:id="rId10"/>
    <p:sldId id="313" r:id="rId11"/>
    <p:sldId id="302" r:id="rId12"/>
    <p:sldId id="281" r:id="rId13"/>
    <p:sldId id="262" r:id="rId14"/>
    <p:sldId id="275" r:id="rId15"/>
    <p:sldId id="277" r:id="rId16"/>
    <p:sldId id="288" r:id="rId17"/>
    <p:sldId id="289" r:id="rId18"/>
    <p:sldId id="292" r:id="rId19"/>
    <p:sldId id="276" r:id="rId20"/>
    <p:sldId id="261" r:id="rId21"/>
    <p:sldId id="315" r:id="rId22"/>
    <p:sldId id="308" r:id="rId23"/>
    <p:sldId id="296" r:id="rId24"/>
    <p:sldId id="316" r:id="rId25"/>
    <p:sldId id="282" r:id="rId26"/>
    <p:sldId id="295" r:id="rId27"/>
    <p:sldId id="291" r:id="rId28"/>
    <p:sldId id="283" r:id="rId29"/>
    <p:sldId id="305" r:id="rId30"/>
    <p:sldId id="300" r:id="rId31"/>
    <p:sldId id="306" r:id="rId32"/>
    <p:sldId id="311" r:id="rId33"/>
    <p:sldId id="309" r:id="rId34"/>
    <p:sldId id="307" r:id="rId35"/>
    <p:sldId id="298" r:id="rId36"/>
    <p:sldId id="297" r:id="rId37"/>
    <p:sldId id="299" r:id="rId38"/>
    <p:sldId id="271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53" autoAdjust="0"/>
  </p:normalViewPr>
  <p:slideViewPr>
    <p:cSldViewPr snapToGrid="0">
      <p:cViewPr varScale="1">
        <p:scale>
          <a:sx n="65" d="100"/>
          <a:sy n="65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lượng ảnh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Balo</c:v>
                </c:pt>
                <c:pt idx="1">
                  <c:v>Tote</c:v>
                </c:pt>
                <c:pt idx="2">
                  <c:v>Clutch</c:v>
                </c:pt>
                <c:pt idx="3">
                  <c:v>Satchel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10084</c:v>
                </c:pt>
                <c:pt idx="1">
                  <c:v>10625</c:v>
                </c:pt>
                <c:pt idx="2">
                  <c:v>4134</c:v>
                </c:pt>
                <c:pt idx="3">
                  <c:v>4827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67-43D7-98DC-C48AE0A6478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02093240"/>
        <c:axId val="502093568"/>
      </c:barChart>
      <c:catAx>
        <c:axId val="502093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093568"/>
        <c:crosses val="autoZero"/>
        <c:auto val="1"/>
        <c:lblAlgn val="ctr"/>
        <c:lblOffset val="100"/>
        <c:noMultiLvlLbl val="0"/>
      </c:catAx>
      <c:valAx>
        <c:axId val="502093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2093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BE98-FF5B-418C-9A12-C3B828AEDE6F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B4506-23BD-41CA-A43C-FA1B86E8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9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2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Resize</a:t>
            </a:r>
          </a:p>
          <a:p>
            <a:r>
              <a:rPr lang="en-US" dirty="0"/>
              <a:t>Padding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42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THÊM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2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CGAN là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9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2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VẼ MÔ HÌNH CGAN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5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8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VẼ MÔ HÌNH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3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VẼ MÔ HÌNH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2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2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8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9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data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9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B4506-23BD-41CA-A43C-FA1B86E88B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1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6AC0-BBF0-4B01-91F3-284D9EC37F55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61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E71F-CF7C-4852-BFE5-C669F29AB013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37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FE0D-2560-4A03-99DB-39C27B277856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50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23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86406-CD2C-4CE3-82C7-B30BDE0D3771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27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A23E-09CC-40C6-BE81-C2EEC9B1B4E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85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A9F5-195A-4D67-A32E-008AB1249479}" type="datetime1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48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02A8-115D-4BC5-91F4-A5703E896E27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57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EF2DA-D0D1-4E61-A4B5-DE2944553905}" type="datetime1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81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333A-4FB4-49DE-B970-FEC150818D2C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20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7D3-1862-4EC7-BB25-BCF7410BC22C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4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9030882-500D-4FD5-8BDE-131E38623F78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5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6B2C-41BC-4408-8BDA-09E2EE169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082" y="332717"/>
            <a:ext cx="9545782" cy="3169691"/>
          </a:xfrm>
        </p:spPr>
        <p:txBody>
          <a:bodyPr anchor="b">
            <a:no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XÂY DỰNG MÔ HÌNH </a:t>
            </a:r>
            <a:b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THIẾT KẾ TÚI XÁCH</a:t>
            </a:r>
            <a:b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BẰNG GENERATIVE ADVERSARIAL NETWORKS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 descr="Logo Icon Túi Xách, Balo, Bóp ví hình PNG cho thiết kế và Viết Bài">
            <a:extLst>
              <a:ext uri="{FF2B5EF4-FFF2-40B4-BE49-F238E27FC236}">
                <a16:creationId xmlns:a16="http://schemas.microsoft.com/office/drawing/2014/main" id="{61350751-C0C7-42EB-B8FC-54A68B61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8463" y="-1408831"/>
            <a:ext cx="4544422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7AD2A-F45E-4E68-9DC5-8A3197AD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94" y="3804775"/>
            <a:ext cx="7509077" cy="3060485"/>
          </a:xfrm>
        </p:spPr>
        <p:txBody>
          <a:bodyPr anchor="t">
            <a:noAutofit/>
          </a:bodyPr>
          <a:lstStyle/>
          <a:p>
            <a:pPr algn="l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3888" algn="l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3888" algn="l">
              <a:spcAft>
                <a:spcPts val="1200"/>
              </a:spcAft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Nhã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0949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96945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144B0-407D-4617-B33E-276EC40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085B-7C73-4433-A2E5-8422D3208C4A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315A-C7D9-416A-A3CD-DC3EDA19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8A1C3F-9919-48A2-8DBC-03E6C4C187FA}"/>
              </a:ext>
            </a:extLst>
          </p:cNvPr>
          <p:cNvGrpSpPr/>
          <p:nvPr/>
        </p:nvGrpSpPr>
        <p:grpSpPr>
          <a:xfrm>
            <a:off x="1156855" y="2602589"/>
            <a:ext cx="9878290" cy="2573534"/>
            <a:chOff x="1473958" y="1917509"/>
            <a:chExt cx="8872925" cy="2573534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F5DD6CAC-9DD5-45AB-9859-22331E98F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958" y="1917509"/>
              <a:ext cx="2040056" cy="207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5B6AEAAE-6A1A-4F14-B7A3-357C22A03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539" y="1917509"/>
              <a:ext cx="2071081" cy="207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4387C66-9964-432F-ADFC-AD825F2C3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648" y="2782876"/>
              <a:ext cx="1506369" cy="106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6605ABE-C990-4356-A381-F3723990E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16036" y="2511881"/>
              <a:ext cx="2030847" cy="144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F8920-68D5-4E5E-B4D7-289FC4EA35F1}"/>
                </a:ext>
              </a:extLst>
            </p:cNvPr>
            <p:cNvSpPr txBox="1"/>
            <p:nvPr/>
          </p:nvSpPr>
          <p:spPr>
            <a:xfrm>
              <a:off x="2064899" y="4090933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5DA1BA-5AA7-4490-A4E3-862E1E2D8CD4}"/>
                </a:ext>
              </a:extLst>
            </p:cNvPr>
            <p:cNvSpPr txBox="1"/>
            <p:nvPr/>
          </p:nvSpPr>
          <p:spPr>
            <a:xfrm>
              <a:off x="9120630" y="4090933"/>
              <a:ext cx="938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Satchel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3ED95-7919-4E7E-B3F5-EB9F2DD71DB3}"/>
                </a:ext>
              </a:extLst>
            </p:cNvPr>
            <p:cNvSpPr txBox="1"/>
            <p:nvPr/>
          </p:nvSpPr>
          <p:spPr>
            <a:xfrm>
              <a:off x="6389278" y="4090933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Clutch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EC81A8-74AE-4098-BEDA-C6042BD6130B}"/>
                </a:ext>
              </a:extLst>
            </p:cNvPr>
            <p:cNvSpPr txBox="1"/>
            <p:nvPr/>
          </p:nvSpPr>
          <p:spPr>
            <a:xfrm>
              <a:off x="4453716" y="4090933"/>
              <a:ext cx="636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6621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196945" cy="4311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Selenium.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144B0-407D-4617-B33E-276EC40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085B-7C73-4433-A2E5-8422D3208C4A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315A-C7D9-416A-A3CD-DC3EDA19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0BC54-014B-45E6-B20A-7D06EDCE87C8}"/>
              </a:ext>
            </a:extLst>
          </p:cNvPr>
          <p:cNvGrpSpPr/>
          <p:nvPr/>
        </p:nvGrpSpPr>
        <p:grpSpPr>
          <a:xfrm>
            <a:off x="2955501" y="3165831"/>
            <a:ext cx="5962342" cy="3013238"/>
            <a:chOff x="2957282" y="608320"/>
            <a:chExt cx="6209766" cy="3690725"/>
          </a:xfrm>
        </p:grpSpPr>
        <p:pic>
          <p:nvPicPr>
            <p:cNvPr id="18" name="Picture 6" descr="Amazon: Xây dựng lòng trung thành của khách hàng bằng sự trung thực - SOI -  Dịch vụ khách hàng bí mật, đào tạo dịch vụ khách hàng hàng đầu Việt Nam!">
              <a:extLst>
                <a:ext uri="{FF2B5EF4-FFF2-40B4-BE49-F238E27FC236}">
                  <a16:creationId xmlns:a16="http://schemas.microsoft.com/office/drawing/2014/main" id="{B3A20A1D-0B22-4BCD-A535-9D8314824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437"/>
            <a:stretch/>
          </p:blipFill>
          <p:spPr bwMode="auto">
            <a:xfrm>
              <a:off x="4313688" y="1796528"/>
              <a:ext cx="3496954" cy="250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Zappos.com Military Discount | Military.com">
              <a:extLst>
                <a:ext uri="{FF2B5EF4-FFF2-40B4-BE49-F238E27FC236}">
                  <a16:creationId xmlns:a16="http://schemas.microsoft.com/office/drawing/2014/main" id="{C448D813-5786-48CF-A168-C6283708FE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8"/>
            <a:stretch/>
          </p:blipFill>
          <p:spPr bwMode="auto">
            <a:xfrm>
              <a:off x="2957282" y="608320"/>
              <a:ext cx="3138718" cy="2376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Giới thiệu Fado">
              <a:extLst>
                <a:ext uri="{FF2B5EF4-FFF2-40B4-BE49-F238E27FC236}">
                  <a16:creationId xmlns:a16="http://schemas.microsoft.com/office/drawing/2014/main" id="{201D68F1-A5D6-4302-9A48-2C742287E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186" y="1100492"/>
              <a:ext cx="2288862" cy="163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557776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144B0-407D-4617-B33E-276EC40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085B-7C73-4433-A2E5-8422D3208C4A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315A-C7D9-416A-A3CD-DC3EDA19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8BBFB-A2BD-4411-860C-D92D675AA539}"/>
              </a:ext>
            </a:extLst>
          </p:cNvPr>
          <p:cNvSpPr txBox="1"/>
          <p:nvPr/>
        </p:nvSpPr>
        <p:spPr>
          <a:xfrm>
            <a:off x="4857284" y="5873745"/>
            <a:ext cx="285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ẢNH NHIỄU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B997CB-AA53-43EE-B71B-B82B46BB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84" y="1740560"/>
            <a:ext cx="2002604" cy="2002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8719F-61BD-49E2-9FFD-0740AE7D5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72" y="1740560"/>
            <a:ext cx="2002604" cy="2002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9D698A-BB49-4261-8851-DF9A9E2A1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61" y="1730115"/>
            <a:ext cx="2002604" cy="2002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3" name="Picture 7" descr="Clutch cầm tay da Cá Sấu cỡ lớn đựng vừa Ipad một khóa - Navy Blue – #1 đồ  da nam nữ giá tốt">
            <a:extLst>
              <a:ext uri="{FF2B5EF4-FFF2-40B4-BE49-F238E27FC236}">
                <a16:creationId xmlns:a16="http://schemas.microsoft.com/office/drawing/2014/main" id="{2CCB8A22-6D4B-4712-97C0-04684C3F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65" y="3759789"/>
            <a:ext cx="2002604" cy="2029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lutch bóp cầm tay da bò khóa số -LKM11 - LOUIS KIMMI">
            <a:extLst>
              <a:ext uri="{FF2B5EF4-FFF2-40B4-BE49-F238E27FC236}">
                <a16:creationId xmlns:a16="http://schemas.microsoft.com/office/drawing/2014/main" id="{72012729-F89B-4A12-8B4F-AEBA51FB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36" y="3748549"/>
            <a:ext cx="2045428" cy="20395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red and black hat&#10;&#10;Description automatically generated with low confidence">
            <a:extLst>
              <a:ext uri="{FF2B5EF4-FFF2-40B4-BE49-F238E27FC236}">
                <a16:creationId xmlns:a16="http://schemas.microsoft.com/office/drawing/2014/main" id="{C75C0A23-C373-467A-B083-A6D77C812C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65" y="3762644"/>
            <a:ext cx="2023111" cy="2029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5456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76EB-9A17-4309-92B7-D983243F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39820-C762-45D2-8A60-85A53B9A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D3C48A-5512-45E8-8A83-5DD0208A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34" y="1825625"/>
            <a:ext cx="7537566" cy="440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E2CD392-25F0-446A-A4B2-8D6902BF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7FBBF1-3D06-4449-96BF-F907F785F0E5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2321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671A4-41E8-4369-9EB4-2F1BB66A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1FC43-A462-468D-95E8-1AD0A3C8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65E02213-3B18-40C8-A8A3-5C252371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7700"/>
            <a:ext cx="59531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19A661A-B443-454A-B92D-A7462165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53F1D-D7CD-4ACF-B356-2410DDD7000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A6586-6AE8-454C-8806-FB6E06D8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8" y="2693433"/>
            <a:ext cx="1478648" cy="16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43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29531 0.05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2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386ADC-CB73-421C-911E-69B2C11D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41" y="1750366"/>
            <a:ext cx="8777553" cy="446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196945" cy="4311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144B0-407D-4617-B33E-276EC40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085B-7C73-4433-A2E5-8422D3208C4A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315A-C7D9-416A-A3CD-DC3EDA19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00C218-5ACD-4140-901D-FD4762797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278" y="1840881"/>
            <a:ext cx="8855543" cy="4532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9C4B84-8095-4AE8-A6F6-DD3E620E6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585" y="1828350"/>
            <a:ext cx="8774952" cy="472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E4B63-8A21-48C2-BC7A-A845276B0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291" y="1878918"/>
            <a:ext cx="8743246" cy="47145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C05FDA-40E3-4BE0-B1ED-B4050D4CE3B5}"/>
              </a:ext>
            </a:extLst>
          </p:cNvPr>
          <p:cNvSpPr txBox="1"/>
          <p:nvPr/>
        </p:nvSpPr>
        <p:spPr>
          <a:xfrm>
            <a:off x="838200" y="213596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BALO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747DDD-E9BC-4C1C-B6D8-1372AF0701F9}"/>
              </a:ext>
            </a:extLst>
          </p:cNvPr>
          <p:cNvSpPr txBox="1"/>
          <p:nvPr/>
        </p:nvSpPr>
        <p:spPr>
          <a:xfrm>
            <a:off x="838200" y="2713647"/>
            <a:ext cx="1135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DE68A-BDFA-4489-8D9A-100D0EFC2293}"/>
              </a:ext>
            </a:extLst>
          </p:cNvPr>
          <p:cNvSpPr txBox="1"/>
          <p:nvPr/>
        </p:nvSpPr>
        <p:spPr>
          <a:xfrm>
            <a:off x="834104" y="3256814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CLUTCH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22EE09-C5A5-41F1-837F-C8CA9ED26B06}"/>
              </a:ext>
            </a:extLst>
          </p:cNvPr>
          <p:cNvSpPr txBox="1"/>
          <p:nvPr/>
        </p:nvSpPr>
        <p:spPr>
          <a:xfrm>
            <a:off x="834104" y="3799981"/>
            <a:ext cx="185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SATCHEL</a:t>
            </a:r>
          </a:p>
        </p:txBody>
      </p:sp>
    </p:spTree>
    <p:extLst>
      <p:ext uri="{BB962C8B-B14F-4D97-AF65-F5344CB8AC3E}">
        <p14:creationId xmlns:p14="http://schemas.microsoft.com/office/powerpoint/2010/main" val="1787034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XÂY DỰNG BỘ DỮ LIỆU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196945" cy="4311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144B0-407D-4617-B33E-276EC40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085B-7C73-4433-A2E5-8422D3208C4A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315A-C7D9-416A-A3CD-DC3EDA19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1D34F2-EEA3-4060-AB0F-5FBE7C4CB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923064"/>
              </p:ext>
            </p:extLst>
          </p:nvPr>
        </p:nvGraphicFramePr>
        <p:xfrm>
          <a:off x="2209800" y="1690687"/>
          <a:ext cx="7993611" cy="480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737918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Discriminative model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P(y | x)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model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P(x)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P(x, y)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299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GAN là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nghịch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985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Generator (G)</a:t>
            </a:r>
          </a:p>
          <a:p>
            <a:pPr marL="7985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Discriminator (D)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1421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870C35-DF60-42A5-9DC3-5317594B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3" y="1690687"/>
            <a:ext cx="6443197" cy="36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1FB5F5-9F7E-4A8B-80FD-199E8E00D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63" y="1631696"/>
            <a:ext cx="6615770" cy="37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8A527-8808-41F1-8235-431E2649C510}"/>
              </a:ext>
            </a:extLst>
          </p:cNvPr>
          <p:cNvSpPr txBox="1"/>
          <p:nvPr/>
        </p:nvSpPr>
        <p:spPr>
          <a:xfrm flipH="1">
            <a:off x="3141404" y="6257835"/>
            <a:ext cx="802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https://mc.ai/connectome-ai-meetup-3-generative-adversarial-networks-gan/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073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D01E-2828-4DCC-A5A3-3380F9E45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703"/>
            <a:ext cx="10515600" cy="440560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XÂY DỰNG BỘ DỮ LIỆU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</a:p>
          <a:p>
            <a:pPr>
              <a:lnSpc>
                <a:spcPct val="200000"/>
              </a:lnSpc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B534-BD51-42F2-A5A7-1E3F8466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1579-E4B1-45D1-8AA8-E447C83F97E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555A-E3BA-4855-96AF-56C4346F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993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3C1A36-11C8-40BB-94AB-6D2C0880D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7"/>
                <a:ext cx="10515600" cy="4802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Ta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có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training set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𝓓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chứa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, . . . , </m:t>
                    </m:r>
                    <m:r>
                      <m:rPr>
                        <m:nor/>
                      </m:rPr>
                      <a: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xn</m:t>
                    </m:r>
                    <m:r>
                      <a:rPr lang="en-US" sz="3200" b="1" i="1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𝛜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𝓧</m:t>
                    </m:r>
                  </m:oMath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Ta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cần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generate ra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khác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trong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tập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𝓧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Cụ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thể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hơn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là:</a:t>
                </a:r>
              </a:p>
              <a:p>
                <a:pPr marL="1147763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Xây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dựng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hàm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nhận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là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và output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x</m:t>
                    </m:r>
                    <m:r>
                      <a:rPr lang="en-US" sz="3200" b="1" i="1" baseline="-25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3200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𝛜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𝓧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1147763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là 1 vector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ngẫu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nhiên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từ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phối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chuẩn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3C1A36-11C8-40BB-94AB-6D2C0880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10515600" cy="4802187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1425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7C9E15-2610-4B26-BCEE-557B363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71" y="1872602"/>
            <a:ext cx="7254258" cy="31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12870-BBCC-4C4B-B91C-825D05B605EF}"/>
              </a:ext>
            </a:extLst>
          </p:cNvPr>
          <p:cNvSpPr txBox="1"/>
          <p:nvPr/>
        </p:nvSpPr>
        <p:spPr>
          <a:xfrm>
            <a:off x="6309851" y="6359935"/>
            <a:ext cx="460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https://sthalles.github.io/intro-to-gans/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2187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77BA74-74A5-45F1-B8A5-DA91BB5B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885" y="1690686"/>
            <a:ext cx="11988054" cy="466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3EF74-7562-4914-9A7B-1606FC744750}"/>
              </a:ext>
            </a:extLst>
          </p:cNvPr>
          <p:cNvSpPr txBox="1"/>
          <p:nvPr/>
        </p:nvSpPr>
        <p:spPr>
          <a:xfrm>
            <a:off x="1601949" y="6171081"/>
            <a:ext cx="10940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https://github.com/stefan-jansen/machine-learning-for-trading/tree/master/21_gans_for_synthetic_time_series</a:t>
            </a:r>
          </a:p>
        </p:txBody>
      </p:sp>
    </p:spTree>
    <p:extLst>
      <p:ext uri="{BB962C8B-B14F-4D97-AF65-F5344CB8AC3E}">
        <p14:creationId xmlns:p14="http://schemas.microsoft.com/office/powerpoint/2010/main" val="221971412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EB69C49-8F9F-4FD5-BB0C-0E7623DF6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062366"/>
              </p:ext>
            </p:extLst>
          </p:nvPr>
        </p:nvGraphicFramePr>
        <p:xfrm>
          <a:off x="1156405" y="2560855"/>
          <a:ext cx="9879189" cy="66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413567" imgH="362319" progId="Equation.DSMT4">
                  <p:embed/>
                </p:oleObj>
              </mc:Choice>
              <mc:Fallback>
                <p:oleObj name="Equation" r:id="rId2" imgW="5413567" imgH="3623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6405" y="2560855"/>
                        <a:ext cx="9879189" cy="660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4405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F0E7A-9BA3-4E5D-BBE5-3066E5F4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1761D-1BBC-4093-BE34-9531BEF5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4F1C24-2E33-428C-B369-49226E6C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Conditional GAN (CGAN)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FB07B-E2C1-432A-AC69-5E03F9A15D8B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2C68037-8ABC-494B-891F-7EC4038F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3" y="1639529"/>
            <a:ext cx="5341318" cy="46542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62A64B-440E-494C-B252-97B282BA4913}"/>
              </a:ext>
            </a:extLst>
          </p:cNvPr>
          <p:cNvSpPr txBox="1"/>
          <p:nvPr/>
        </p:nvSpPr>
        <p:spPr>
          <a:xfrm>
            <a:off x="1760567" y="6231227"/>
            <a:ext cx="9593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Mirza, M., &amp;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Osindero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 (2014). Conditional Generative Adversarial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Nets.ArXiv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abs/1411.1784.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9C009E56-18B1-499D-8E54-D456F8C3B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530808"/>
              </p:ext>
            </p:extLst>
          </p:nvPr>
        </p:nvGraphicFramePr>
        <p:xfrm>
          <a:off x="5754343" y="5292436"/>
          <a:ext cx="5913406" cy="365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15769" imgH="649290" progId="Equation.DSMT4">
                  <p:embed/>
                </p:oleObj>
              </mc:Choice>
              <mc:Fallback>
                <p:oleObj name="Equation" r:id="rId4" imgW="10515769" imgH="64929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4343" y="5292436"/>
                        <a:ext cx="5913406" cy="365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113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21224 -0.254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-127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Google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Pro: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CPU: 	Intel(R) Xeon(R) CPU @ 2.00GHz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	Cache size : 39424 KB/ processor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GPU: 	Tesla V100-SXM2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	Memory: 16160MiB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385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26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37ABA2E-C7E5-4E3E-AFE4-A95EB323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33" y="21896"/>
            <a:ext cx="5924550" cy="68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8CBDA-F31D-49B6-8F0B-F38D3F15A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0" y="2335322"/>
            <a:ext cx="8964276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E077D-6363-446F-8FC7-99937F68D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53" y="3564931"/>
            <a:ext cx="5229955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2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31 -0.34167 L 0.22331 -0.12292 C 0.22318 -0.02477 0.18386 0.09607 0.15196 0.09607 L 0.0806 0.09607 " pathEditMode="relative" rAng="5400000" ptsTypes="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2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6 0.3882 L 2.08333E-6 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3" y="-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702A6F-46F4-4E0A-9475-F0B42F2C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45" y="2218273"/>
            <a:ext cx="3925880" cy="308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753D5B4-5F8A-48AD-8449-4B4FD159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75" y="2116675"/>
            <a:ext cx="3925880" cy="307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16493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45F82-879E-43DB-AC47-BDF9AE96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99" y="2062603"/>
            <a:ext cx="8430802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929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86F4F-4D0F-4991-9DC1-8CFD14AF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2128403"/>
            <a:ext cx="791638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354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A4F9-2A38-4542-92A0-5566DD80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A30D7-FC1A-47EF-85F1-DFAB3DF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1F55E3-523F-4FA1-B426-AC589244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4607CA-7040-4547-B222-4DF567AA25EF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Quy trình làm 1 chiếc cặp - túi xách da bò – #1 đồ da nam nữ giá tốt">
            <a:extLst>
              <a:ext uri="{FF2B5EF4-FFF2-40B4-BE49-F238E27FC236}">
                <a16:creationId xmlns:a16="http://schemas.microsoft.com/office/drawing/2014/main" id="{343FCA85-2762-4C52-B2FE-C075BA74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68" y="1690689"/>
            <a:ext cx="4561610" cy="37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úi xách Dior 30 Montaigne, biểu tượng mới của Dior | Harper's Bazaar">
            <a:extLst>
              <a:ext uri="{FF2B5EF4-FFF2-40B4-BE49-F238E27FC236}">
                <a16:creationId xmlns:a16="http://schemas.microsoft.com/office/drawing/2014/main" id="{3B7F54BA-F855-40CE-AFA7-50A32FC4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98" y="1690688"/>
            <a:ext cx="4270654" cy="37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F2BBA9-4930-4D76-90F8-3F4E0ED39A4D}"/>
              </a:ext>
            </a:extLst>
          </p:cNvPr>
          <p:cNvSpPr txBox="1">
            <a:spLocks/>
          </p:cNvSpPr>
          <p:nvPr/>
        </p:nvSpPr>
        <p:spPr>
          <a:xfrm>
            <a:off x="2923309" y="5724443"/>
            <a:ext cx="10515600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xách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7A137-7E8A-4136-9025-63B2F51015F9}"/>
              </a:ext>
            </a:extLst>
          </p:cNvPr>
          <p:cNvSpPr txBox="1"/>
          <p:nvPr/>
        </p:nvSpPr>
        <p:spPr>
          <a:xfrm>
            <a:off x="1680898" y="6169580"/>
            <a:ext cx="71833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https://bazaarvietnam.vn/30-montaigne-dior/https://bazaarvietnam.vn/30-montaigne-dior/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https://hangdathat.com/blogs/news/quy-trinh-lam-1-chiec-cap-tui-xach-da-bo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4382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fferent, various, several&#10;&#10;Description automatically generated">
            <a:extLst>
              <a:ext uri="{FF2B5EF4-FFF2-40B4-BE49-F238E27FC236}">
                <a16:creationId xmlns:a16="http://schemas.microsoft.com/office/drawing/2014/main" id="{D4AE01A5-685C-48D4-969B-8C7D3E6B9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1027905"/>
            <a:ext cx="59436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5683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183D8-619F-4DBB-9249-E04FD38C4B53}"/>
              </a:ext>
            </a:extLst>
          </p:cNvPr>
          <p:cNvGrpSpPr/>
          <p:nvPr/>
        </p:nvGrpSpPr>
        <p:grpSpPr>
          <a:xfrm>
            <a:off x="1957668" y="2479841"/>
            <a:ext cx="8500849" cy="2687472"/>
            <a:chOff x="1580297" y="2256430"/>
            <a:chExt cx="8500849" cy="2687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B5906-A993-4049-AA15-D172A5ED0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042" y="2256430"/>
              <a:ext cx="2030104" cy="20301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D92799-0A80-4A1E-A956-2B640083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297" y="2770211"/>
              <a:ext cx="1908981" cy="1908981"/>
            </a:xfrm>
            <a:prstGeom prst="rect">
              <a:avLst/>
            </a:prstGeom>
          </p:spPr>
        </p:pic>
        <p:pic>
          <p:nvPicPr>
            <p:cNvPr id="12" name="Picture 11" descr="A picture containing bag&#10;&#10;Description automatically generated">
              <a:extLst>
                <a:ext uri="{FF2B5EF4-FFF2-40B4-BE49-F238E27FC236}">
                  <a16:creationId xmlns:a16="http://schemas.microsoft.com/office/drawing/2014/main" id="{E7475C40-9751-4309-8A50-948A7E3F4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78" y="2571466"/>
              <a:ext cx="1715068" cy="17150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B31B6E-504B-4F38-A4FF-2445AB4C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278" y="2505502"/>
              <a:ext cx="2438400" cy="2438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C9DF76-47FF-44AA-8C97-124A330D6EAF}"/>
              </a:ext>
            </a:extLst>
          </p:cNvPr>
          <p:cNvSpPr txBox="1"/>
          <p:nvPr/>
        </p:nvSpPr>
        <p:spPr>
          <a:xfrm>
            <a:off x="3691313" y="5412770"/>
            <a:ext cx="491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MỘT SỐ ẢNH CHƯA ĐẠT YÊU CẦU</a:t>
            </a:r>
          </a:p>
        </p:txBody>
      </p:sp>
    </p:spTree>
    <p:extLst>
      <p:ext uri="{BB962C8B-B14F-4D97-AF65-F5344CB8AC3E}">
        <p14:creationId xmlns:p14="http://schemas.microsoft.com/office/powerpoint/2010/main" val="99256380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1705201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DFCFE5-C0AF-4000-BC32-1344A7BB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81" y="2342821"/>
            <a:ext cx="7063354" cy="26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47140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KẾT LUẬ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2264229"/>
            <a:ext cx="10515600" cy="4228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xách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Generative Adversarial Networks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xách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8239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54CE-C888-4F70-8AAE-E3787B1D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D356-4CF1-4899-966B-D69248E1D43D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3C1A36-11C8-40BB-94AB-6D2C0880D323}"/>
              </a:ext>
            </a:extLst>
          </p:cNvPr>
          <p:cNvSpPr txBox="1">
            <a:spLocks/>
          </p:cNvSpPr>
          <p:nvPr/>
        </p:nvSpPr>
        <p:spPr>
          <a:xfrm>
            <a:off x="838200" y="2467429"/>
            <a:ext cx="10515600" cy="402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GAN.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8B60-E8C7-4251-8DA5-5843467B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59D-9A62-4A85-A10B-2A051E33709B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18BC-ED2F-413E-87DC-ADDF6E08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5203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FB7A-4A0D-4988-B17D-7ECE3A8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B055-56CD-4040-AB5B-9A41BAA55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Goodfellow, I.,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Pouget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-Abadie, J., Mirza, M., Xu, B.,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Warde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-Farley, D.,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Ozair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S., Courville, A.C., &amp;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Y. (2014). Generative Adversarial Networks. </a:t>
            </a:r>
            <a:r>
              <a:rPr lang="en-US" sz="1800" b="0" i="1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800" b="0" i="1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abs/1406.2661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dirty="0"/>
              <a:t>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Mirza, M., &amp;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Osindero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S. (2014). Conditional Generative Adversarial Nets. </a:t>
            </a:r>
            <a:r>
              <a:rPr lang="en-US" sz="1800" b="0" i="1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800" b="0" i="1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abs/1411.1784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Ledig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C., Theis, L.,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Huszár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F., Caballero, J., Aitken, A.P.,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Tejani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US" sz="1800" b="0" i="0" u="none" strike="noStrike" dirty="0" err="1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Totz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J., Wang, Z., &amp; Shi, W. (2017). Photo-Realistic Single Image Super-Resolution Using a Generative Adversarial Network. </a:t>
            </a:r>
            <a:r>
              <a:rPr lang="en-US" sz="1800" b="0" i="1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2017 IEEE Conference on Computer Vision and Pattern Recognition (CVPR)</a:t>
            </a:r>
            <a:r>
              <a:rPr lang="en-US" sz="1800" b="0" i="0" u="none" strike="noStrike" dirty="0">
                <a:solidFill>
                  <a:srgbClr val="2E414F"/>
                </a:solidFill>
                <a:effectLst/>
                <a:latin typeface="Arial" panose="020B0604020202020204" pitchFamily="34" charset="0"/>
              </a:rPr>
              <a:t>, 105-114.</a:t>
            </a:r>
            <a:r>
              <a:rPr lang="en-US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93415-A07B-45E0-A900-82A508CF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F070-B339-41A5-87B7-EBFD3342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3499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4B5B-82C8-4B1F-B522-89EB3797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503" y="1912730"/>
            <a:ext cx="8185284" cy="27510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Xin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cảm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ơn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Hội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đồng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Quý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Thầy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Cô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b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và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các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bạn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đã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lắng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nghe</a:t>
            </a:r>
            <a:r>
              <a:rPr lang="en-US" sz="6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D62FA-CACB-479C-895D-194D97BC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9312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D83E45-7E88-431E-965F-ADCCD2A5CA79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4/24/2021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B5E7D-5014-4959-83B6-3F7EADAE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503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16061-2895-475E-A379-6C73E0C2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EF42F-B618-45E2-A4D1-9461982B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15492E-8C6C-418C-9B25-ED9ED794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MỤC TIÊU NGHIÊN CỨU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9D944B-B9A6-47E3-B93F-53A77F67AF54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ABA840-4A59-4683-A5D1-AFA4548A443B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665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Tìm hiểu và áp dụng mô hình học máy Generative Adversarial Networks </a:t>
            </a:r>
            <a:r>
              <a:rPr lang="vi-VN" i="1" dirty="0">
                <a:latin typeface="Arial" panose="020B0604020202020204" pitchFamily="34" charset="0"/>
                <a:cs typeface="Arial" panose="020B0604020202020204" pitchFamily="34" charset="0"/>
              </a:rPr>
              <a:t>[Goodfellow, 2014]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do Ian Goodfellow và cộng sự thiết kế vào năm 2014.</a:t>
            </a:r>
          </a:p>
          <a:p>
            <a:pPr>
              <a:spcBef>
                <a:spcPts val="2400"/>
              </a:spcBef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Từ mô hình GAN nguyên bản, nhóm chúng tôi tiến hành thử nghiệm và thực hiện một số biến thể khác của GAN.</a:t>
            </a:r>
          </a:p>
          <a:p>
            <a:pPr>
              <a:spcBef>
                <a:spcPts val="2400"/>
              </a:spcBef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Xây dựng một bộ dữ liệu về các loại túi xách phổ biến.</a:t>
            </a:r>
          </a:p>
          <a:p>
            <a:pPr>
              <a:spcBef>
                <a:spcPts val="2400"/>
              </a:spcBef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Xây dựng hệ thống thiết kế túi xách tự động dựa trên mô hình GAN và bộ dữ liệu đã được sưu tầm.</a:t>
            </a:r>
          </a:p>
        </p:txBody>
      </p:sp>
    </p:spTree>
    <p:extLst>
      <p:ext uri="{BB962C8B-B14F-4D97-AF65-F5344CB8AC3E}">
        <p14:creationId xmlns:p14="http://schemas.microsoft.com/office/powerpoint/2010/main" val="30409703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A4F9-2A38-4542-92A0-5566DD80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A30D7-FC1A-47EF-85F1-DFAB3DF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1F55E3-523F-4FA1-B426-AC589244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4607CA-7040-4547-B222-4DF567AA25EF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9F13C-CDA0-4B70-85A1-3012966FD5C0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665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0B662-3F2F-4F4F-8170-10794DAD4B64}"/>
              </a:ext>
            </a:extLst>
          </p:cNvPr>
          <p:cNvSpPr txBox="1"/>
          <p:nvPr/>
        </p:nvSpPr>
        <p:spPr>
          <a:xfrm>
            <a:off x="1306286" y="1854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+mj-lt"/>
              </a:rPr>
              <a:t>Edmond de 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+mj-lt"/>
              </a:rPr>
              <a:t>Belamy</a:t>
            </a:r>
            <a:endParaRPr lang="en-US" sz="2400" b="1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16" name="Picture 15" descr="Image for post">
            <a:extLst>
              <a:ext uri="{FF2B5EF4-FFF2-40B4-BE49-F238E27FC236}">
                <a16:creationId xmlns:a16="http://schemas.microsoft.com/office/drawing/2014/main" id="{E28A8D43-4BF1-43DF-AF16-DB49D5195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88" y="1137517"/>
            <a:ext cx="7853315" cy="58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788CD2-C9AA-4734-9B6C-63D168E1BCF1}"/>
              </a:ext>
            </a:extLst>
          </p:cNvPr>
          <p:cNvSpPr txBox="1"/>
          <p:nvPr/>
        </p:nvSpPr>
        <p:spPr>
          <a:xfrm>
            <a:off x="5068306" y="635634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https://obvious-art.com/portfolio/edmond-de-belamy/</a:t>
            </a:r>
          </a:p>
        </p:txBody>
      </p:sp>
    </p:spTree>
    <p:extLst>
      <p:ext uri="{BB962C8B-B14F-4D97-AF65-F5344CB8AC3E}">
        <p14:creationId xmlns:p14="http://schemas.microsoft.com/office/powerpoint/2010/main" val="21110366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A4F9-2A38-4542-92A0-5566DD80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A30D7-FC1A-47EF-85F1-DFAB3DF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1F55E3-523F-4FA1-B426-AC589244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Person Does Not Exist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4607CA-7040-4547-B222-4DF567AA25EF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9F13C-CDA0-4B70-85A1-3012966FD5C0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665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FBADA-A62E-4941-98BD-A3E3E796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485" y="1690685"/>
            <a:ext cx="6955446" cy="4415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B69B1B-E6AF-40C9-93FA-C403D683D14A}"/>
              </a:ext>
            </a:extLst>
          </p:cNvPr>
          <p:cNvSpPr txBox="1"/>
          <p:nvPr/>
        </p:nvSpPr>
        <p:spPr>
          <a:xfrm flipH="1">
            <a:off x="6606294" y="6231185"/>
            <a:ext cx="400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https://thispersondoesnotexist.com/</a:t>
            </a:r>
          </a:p>
        </p:txBody>
      </p:sp>
    </p:spTree>
    <p:extLst>
      <p:ext uri="{BB962C8B-B14F-4D97-AF65-F5344CB8AC3E}">
        <p14:creationId xmlns:p14="http://schemas.microsoft.com/office/powerpoint/2010/main" val="12622024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A4F9-2A38-4542-92A0-5566DD80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A30D7-FC1A-47EF-85F1-DFAB3DF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1F55E3-523F-4FA1-B426-AC589244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 resolution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4607CA-7040-4547-B222-4DF567AA25EF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9F13C-CDA0-4B70-85A1-3012966FD5C0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665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176432-35A4-470B-8CEE-FB3C124E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68" y="1848463"/>
            <a:ext cx="5791045" cy="40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AE1A0-5083-4F90-9E26-82C413DD5371}"/>
              </a:ext>
            </a:extLst>
          </p:cNvPr>
          <p:cNvSpPr txBox="1"/>
          <p:nvPr/>
        </p:nvSpPr>
        <p:spPr>
          <a:xfrm>
            <a:off x="2209800" y="5802351"/>
            <a:ext cx="84987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Ledig</a:t>
            </a:r>
            <a:r>
              <a:rPr 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C., Theis, L., </a:t>
            </a:r>
            <a:r>
              <a:rPr 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Huszár</a:t>
            </a:r>
            <a:r>
              <a:rPr 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F., Caballero, J., Aitken, A.P., </a:t>
            </a:r>
            <a:r>
              <a:rPr 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Tejani</a:t>
            </a:r>
            <a:r>
              <a:rPr 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Totz</a:t>
            </a:r>
            <a:r>
              <a:rPr 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Wang, Z., &amp; Shi, W. (2017). Photo-Realistic Single Image Super-Resolution Using a Generative Adversarial Network. </a:t>
            </a:r>
            <a:r>
              <a:rPr lang="en-US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2017 IEEE Conference on Computer Vision and Pattern Recognition (CVPR)</a:t>
            </a:r>
            <a:r>
              <a:rPr 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105-114.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70776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16061-2895-475E-A379-6C73E0C2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EF42F-B618-45E2-A4D1-9461982B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15492E-8C6C-418C-9B25-ED9ED794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ĐỐI TƯỢNG VÀ PHẠM VI NGHIÊN CỨU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9D944B-B9A6-47E3-B93F-53A77F67AF54}"/>
              </a:ext>
            </a:extLst>
          </p:cNvPr>
          <p:cNvCxnSpPr/>
          <p:nvPr/>
        </p:nvCxnSpPr>
        <p:spPr>
          <a:xfrm>
            <a:off x="969818" y="1565564"/>
            <a:ext cx="10196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Generative Adversarial Networks - GANs">
            <a:extLst>
              <a:ext uri="{FF2B5EF4-FFF2-40B4-BE49-F238E27FC236}">
                <a16:creationId xmlns:a16="http://schemas.microsoft.com/office/drawing/2014/main" id="{0221CF68-837A-47BE-A086-5FE12225E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08289"/>
            <a:ext cx="5257800" cy="30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úi xách mini hàng hiệu ">
            <a:extLst>
              <a:ext uri="{FF2B5EF4-FFF2-40B4-BE49-F238E27FC236}">
                <a16:creationId xmlns:a16="http://schemas.microsoft.com/office/drawing/2014/main" id="{5D28E6A9-3A23-4884-A1A7-D40D225A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87" y="3208289"/>
            <a:ext cx="4926677" cy="30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ABA840-4A59-4683-A5D1-AFA4548A443B}"/>
              </a:ext>
            </a:extLst>
          </p:cNvPr>
          <p:cNvSpPr txBox="1">
            <a:spLocks/>
          </p:cNvSpPr>
          <p:nvPr/>
        </p:nvSpPr>
        <p:spPr>
          <a:xfrm>
            <a:off x="1025236" y="1690688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(traditional GAN, Conditional GAN)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64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DDFC2-447F-4A46-A7C6-26536338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E45-7E88-431E-965F-ADCCD2A5CA79}" type="datetime1">
              <a:rPr lang="en-US" smtClean="0"/>
              <a:t>4/24/2021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28A42-20DF-4614-97E4-B19374BA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45A6A-65D3-43D3-A746-2BFE8E4F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66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MÔ HÌNH THIẾT KẾ TÚI XÁCH DỰA TRÊN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9419953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hapesVTI">
  <a:themeElements>
    <a:clrScheme name="Juxtapos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085C1C637C704BA6DDD3558DA8F052" ma:contentTypeVersion="2" ma:contentTypeDescription="Create a new document." ma:contentTypeScope="" ma:versionID="6e41ac108138f163a84cba60d8c24794">
  <xsd:schema xmlns:xsd="http://www.w3.org/2001/XMLSchema" xmlns:xs="http://www.w3.org/2001/XMLSchema" xmlns:p="http://schemas.microsoft.com/office/2006/metadata/properties" xmlns:ns3="a89319a2-11df-40d5-8c63-5f1703b7eee6" targetNamespace="http://schemas.microsoft.com/office/2006/metadata/properties" ma:root="true" ma:fieldsID="4fcf31ed5cee2f6aa6415c8155ab70fb" ns3:_="">
    <xsd:import namespace="a89319a2-11df-40d5-8c63-5f1703b7ee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319a2-11df-40d5-8c63-5f1703b7ee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C03262-6911-43D9-9C3B-DF38E3A77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4F823A-80B9-43D0-A199-4DAB77FF13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9319a2-11df-40d5-8c63-5f1703b7ee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A377FE-86C9-4462-ADBE-427DC5557D6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89319a2-11df-40d5-8c63-5f1703b7eee6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1038</Words>
  <Application>Microsoft Office PowerPoint</Application>
  <PresentationFormat>Widescreen</PresentationFormat>
  <Paragraphs>198</Paragraphs>
  <Slides>36</Slides>
  <Notes>19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Avenir Next LT Pro</vt:lpstr>
      <vt:lpstr>Calibri</vt:lpstr>
      <vt:lpstr>Cambria</vt:lpstr>
      <vt:lpstr>Cambria Math</vt:lpstr>
      <vt:lpstr>Source Sans Pro</vt:lpstr>
      <vt:lpstr>Times New Roman</vt:lpstr>
      <vt:lpstr>Tw Cen MT</vt:lpstr>
      <vt:lpstr>Wingdings</vt:lpstr>
      <vt:lpstr>ShapesVTI</vt:lpstr>
      <vt:lpstr>Equation</vt:lpstr>
      <vt:lpstr>XÂY DỰNG MÔ HÌNH  THIẾT KẾ TÚI XÁCH BẰNG GENERATIVE ADVERSARIAL NETWORKS</vt:lpstr>
      <vt:lpstr>NỘI DUNG</vt:lpstr>
      <vt:lpstr>GIỚI THIỆU ĐỀ TÀI</vt:lpstr>
      <vt:lpstr>MỤC TIÊU NGHIÊN CỨU</vt:lpstr>
      <vt:lpstr>GAN vẽ ảnh nghệ thuật</vt:lpstr>
      <vt:lpstr>This Person Does Not Exist</vt:lpstr>
      <vt:lpstr>Super resolution</vt:lpstr>
      <vt:lpstr>ĐỐI TƯỢNG VÀ PHẠM VI NGHIÊN CỨU</vt:lpstr>
      <vt:lpstr>MÔ HÌNH THIẾT KẾ TÚI XÁCH DỰA TRÊN GENERATIVE ADVERSARIAL NETWORKS</vt:lpstr>
      <vt:lpstr>XÂY DỰNG BỘ DỮ LIỆU</vt:lpstr>
      <vt:lpstr>XÂY DỰNG BỘ DỮ LIỆU</vt:lpstr>
      <vt:lpstr>XÂY DỰNG BỘ DỮ LIỆU</vt:lpstr>
      <vt:lpstr>XÂY DỰNG BỘ DỮ LIỆU</vt:lpstr>
      <vt:lpstr>XÂY DỰNG BỘ DỮ LIỆU</vt:lpstr>
      <vt:lpstr>XÂY DỰNG BỘ DỮ LIỆU</vt:lpstr>
      <vt:lpstr> XÂY DỰNG BỘ DỮ LIỆU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Conditional GAN (CGAN)</vt:lpstr>
      <vt:lpstr>THỰC NGHIỆM</vt:lpstr>
      <vt:lpstr>Conditional GAN</vt:lpstr>
      <vt:lpstr>THỰC NGHIỆM</vt:lpstr>
      <vt:lpstr>THỰC NGHIỆM</vt:lpstr>
      <vt:lpstr>THỰC NGHIỆM</vt:lpstr>
      <vt:lpstr>THỰC NGHIỆM</vt:lpstr>
      <vt:lpstr>THỰC NGHIỆM</vt:lpstr>
      <vt:lpstr>THỰC NGHIỆM</vt:lpstr>
      <vt:lpstr>KẾT LUẬN</vt:lpstr>
      <vt:lpstr>HƯỚNG PHÁT TRIỂN</vt:lpstr>
      <vt:lpstr>Tài liệu tham khảo</vt:lpstr>
      <vt:lpstr>Xin cảm ơn Hội đồng, Quý Thầy Cô  và các bạn đã lắng nghe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MÔ HÌNH THIẾT KẾ TÚI XÁCH BẰNG GENERATIVE ADVERSARIAL NETWORKS</dc:title>
  <dc:creator>Nguyen Xuan Tinh</dc:creator>
  <cp:lastModifiedBy>Nguyen Xuan Tinh</cp:lastModifiedBy>
  <cp:revision>83</cp:revision>
  <dcterms:created xsi:type="dcterms:W3CDTF">2021-01-24T02:46:29Z</dcterms:created>
  <dcterms:modified xsi:type="dcterms:W3CDTF">2021-04-24T01:52:50Z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0x01010034085C1C637C704BA6DDD3558DA8F052</vt:lpwstr>
  </property>
</Properties>
</file>